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9" r:id="rId2"/>
    <p:sldId id="289" r:id="rId3"/>
    <p:sldId id="294" r:id="rId4"/>
    <p:sldId id="263" r:id="rId5"/>
    <p:sldId id="270" r:id="rId6"/>
    <p:sldId id="271" r:id="rId7"/>
    <p:sldId id="272" r:id="rId8"/>
    <p:sldId id="285" r:id="rId9"/>
    <p:sldId id="291" r:id="rId10"/>
    <p:sldId id="296" r:id="rId11"/>
    <p:sldId id="297" r:id="rId12"/>
    <p:sldId id="298" r:id="rId13"/>
    <p:sldId id="280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148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45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2279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65D6868-890C-48D2-9645-7DC69E8DE8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51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628CD3-6546-46E8-8C26-226248ECDA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643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066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21018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21018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2354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23545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66800" y="6413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413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9600" y="6413500"/>
            <a:ext cx="914400" cy="457200"/>
          </a:xfrm>
        </p:spPr>
        <p:txBody>
          <a:bodyPr/>
          <a:lstStyle>
            <a:lvl1pPr>
              <a:defRPr/>
            </a:lvl1pPr>
          </a:lstStyle>
          <a:p>
            <a:fld id="{10C107A3-743F-416A-8B79-AD14F7767904}" type="slidenum">
              <a:rPr lang="en-US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="" xmlns:p14="http://schemas.microsoft.com/office/powerpoint/2010/main" val="2642899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A1D6B-A0F9-4D7E-902E-3F31DDD0C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2047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105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585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837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720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329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225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524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pPr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218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4" r:id="rId14"/>
    <p:sldLayoutId id="214748366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9"/>
          <p:cNvSpPr txBox="1">
            <a:spLocks noChangeArrowheads="1"/>
          </p:cNvSpPr>
          <p:nvPr/>
        </p:nvSpPr>
        <p:spPr bwMode="auto">
          <a:xfrm>
            <a:off x="2193925" y="2324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381000" y="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FF"/>
                </a:solidFill>
                <a:latin typeface=".VnTimeH" panose="020B7200000000000000" pitchFamily="34" charset="0"/>
              </a:rPr>
              <a:t>§</a:t>
            </a:r>
            <a:r>
              <a:rPr lang="en-US" altLang="en-US" sz="2400" dirty="0" err="1">
                <a:solidFill>
                  <a:srgbClr val="FF00FF"/>
                </a:solidFill>
                <a:latin typeface=".VnTimeH" panose="020B7200000000000000" pitchFamily="34" charset="0"/>
              </a:rPr>
              <a:t>èi</a:t>
            </a:r>
            <a:r>
              <a:rPr lang="en-US" altLang="en-US" sz="2400" dirty="0">
                <a:solidFill>
                  <a:srgbClr val="FF00FF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FF00FF"/>
                </a:solidFill>
                <a:latin typeface=".VnTimeH" panose="020B7200000000000000" pitchFamily="34" charset="0"/>
              </a:rPr>
              <a:t>víi</a:t>
            </a:r>
            <a:r>
              <a:rPr lang="en-US" altLang="en-US" sz="2400" dirty="0">
                <a:solidFill>
                  <a:srgbClr val="FF00FF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400" dirty="0" err="1">
                <a:solidFill>
                  <a:srgbClr val="FF00FF"/>
                </a:solidFill>
                <a:latin typeface=".VnTimeH" panose="020B7200000000000000" pitchFamily="34" charset="0"/>
              </a:rPr>
              <a:t>líp</a:t>
            </a:r>
            <a:r>
              <a:rPr lang="en-US" altLang="en-US" sz="2400" dirty="0">
                <a:solidFill>
                  <a:srgbClr val="FF00FF"/>
                </a:solidFill>
                <a:latin typeface=".VnTimeH" panose="020B7200000000000000" pitchFamily="34" charset="0"/>
              </a:rPr>
              <a:t> 7a</a:t>
            </a:r>
            <a:r>
              <a:rPr lang="en-US" altLang="en-US" sz="2400" dirty="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  <a:latin typeface=".VnTime" panose="020B7200000000000000" pitchFamily="34" charset="0"/>
              </a:rPr>
              <a:t>a)  </a:t>
            </a:r>
            <a:r>
              <a:rPr lang="en-US" altLang="en-US" sz="2000" dirty="0" err="1">
                <a:solidFill>
                  <a:srgbClr val="0000FF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sz="2000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.VnTime" panose="020B7200000000000000" pitchFamily="34" charset="0"/>
              </a:rPr>
              <a:t>tÇn</a:t>
            </a:r>
            <a:r>
              <a:rPr lang="en-US" altLang="en-US" sz="2000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000" dirty="0" err="1">
                <a:solidFill>
                  <a:srgbClr val="0000FF"/>
                </a:solidFill>
                <a:latin typeface=".VnTime" panose="020B7200000000000000" pitchFamily="34" charset="0"/>
              </a:rPr>
              <a:t>sè</a:t>
            </a:r>
            <a:endParaRPr lang="en-US" altLang="en-US" sz="2000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36578" name="Group 738"/>
          <p:cNvGraphicFramePr>
            <a:graphicFrameLocks noGrp="1"/>
          </p:cNvGraphicFramePr>
          <p:nvPr>
            <p:ph sz="quarter" idx="1"/>
          </p:nvPr>
        </p:nvGraphicFramePr>
        <p:xfrm>
          <a:off x="0" y="885825"/>
          <a:ext cx="4495800" cy="1402040"/>
        </p:xfrm>
        <a:graphic>
          <a:graphicData uri="http://schemas.openxmlformats.org/drawingml/2006/table">
            <a:tbl>
              <a:tblPr/>
              <a:tblGrid>
                <a:gridCol w="682625"/>
                <a:gridCol w="274638"/>
                <a:gridCol w="357187"/>
                <a:gridCol w="358775"/>
                <a:gridCol w="355600"/>
                <a:gridCol w="257175"/>
                <a:gridCol w="457200"/>
                <a:gridCol w="363538"/>
                <a:gridCol w="357187"/>
                <a:gridCol w="449263"/>
                <a:gridCol w="582612"/>
              </a:tblGrid>
              <a:tr h="7008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Gi¸ trÞ 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08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TÇn sè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N=45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592" name="Group 752"/>
          <p:cNvGraphicFramePr>
            <a:graphicFrameLocks noGrp="1"/>
          </p:cNvGraphicFramePr>
          <p:nvPr>
            <p:ph sz="quarter" idx="2"/>
          </p:nvPr>
        </p:nvGraphicFramePr>
        <p:xfrm>
          <a:off x="4648200" y="838200"/>
          <a:ext cx="4267200" cy="1463675"/>
        </p:xfrm>
        <a:graphic>
          <a:graphicData uri="http://schemas.openxmlformats.org/drawingml/2006/table">
            <a:tbl>
              <a:tblPr/>
              <a:tblGrid>
                <a:gridCol w="815975"/>
                <a:gridCol w="404813"/>
                <a:gridCol w="404812"/>
                <a:gridCol w="355600"/>
                <a:gridCol w="457200"/>
                <a:gridCol w="457200"/>
                <a:gridCol w="381000"/>
                <a:gridCol w="457200"/>
                <a:gridCol w="533400"/>
              </a:tblGrid>
              <a:tr h="7013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Gi¸ trÞ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3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TÇn sè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11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N=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05" name="Text Box 438"/>
          <p:cNvSpPr txBox="1">
            <a:spLocks noChangeArrowheads="1"/>
          </p:cNvSpPr>
          <p:nvPr/>
        </p:nvSpPr>
        <p:spPr bwMode="auto">
          <a:xfrm>
            <a:off x="2438400" y="5334000"/>
            <a:ext cx="358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9311" name="Text Box 625"/>
          <p:cNvSpPr txBox="1">
            <a:spLocks noChangeArrowheads="1"/>
          </p:cNvSpPr>
          <p:nvPr/>
        </p:nvSpPr>
        <p:spPr bwMode="auto">
          <a:xfrm>
            <a:off x="0" y="6019800"/>
            <a:ext cx="480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6568" name="Line 728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569" name="Text Box 729"/>
          <p:cNvSpPr txBox="1">
            <a:spLocks noChangeArrowheads="1"/>
          </p:cNvSpPr>
          <p:nvPr/>
        </p:nvSpPr>
        <p:spPr bwMode="auto">
          <a:xfrm>
            <a:off x="4495800" y="0"/>
            <a:ext cx="6629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FF"/>
                </a:solidFill>
                <a:latin typeface=".VnTimeH" panose="020B7200000000000000" pitchFamily="34" charset="0"/>
              </a:rPr>
              <a:t>§èi víi líp 7b</a:t>
            </a:r>
            <a:r>
              <a:rPr lang="en-US" altLang="en-US" sz="2400">
                <a:solidFill>
                  <a:srgbClr val="FF00FF"/>
                </a:solidFill>
                <a:latin typeface=".VnTime" panose="020B7200000000000000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.VnTime" panose="020B7200000000000000" pitchFamily="34" charset="0"/>
              </a:rPr>
              <a:t>a)  B¶ng tÇn sè</a:t>
            </a:r>
          </a:p>
        </p:txBody>
      </p:sp>
    </p:spTree>
    <p:extLst>
      <p:ext uri="{BB962C8B-B14F-4D97-AF65-F5344CB8AC3E}">
        <p14:creationId xmlns="" xmlns:p14="http://schemas.microsoft.com/office/powerpoint/2010/main" val="367648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038600" cy="2438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b="1" dirty="0" err="1" smtClean="0">
                <a:solidFill>
                  <a:srgbClr val="FF66FF"/>
                </a:solidFill>
                <a:latin typeface=".VnTime" pitchFamily="34" charset="0"/>
              </a:rPr>
              <a:t>Bài</a:t>
            </a:r>
            <a:r>
              <a:rPr lang="en-US" sz="2400" b="1" dirty="0" smtClean="0">
                <a:solidFill>
                  <a:srgbClr val="FF66FF"/>
                </a:solidFill>
                <a:latin typeface=".VnTime" pitchFamily="34" charset="0"/>
              </a:rPr>
              <a:t> tập2.</a:t>
            </a:r>
          </a:p>
          <a:p>
            <a:pPr marL="0" indent="0" eaLnBrk="1" hangingPunct="1">
              <a:buFontTx/>
              <a:buNone/>
            </a:pPr>
            <a:r>
              <a:rPr lang="en-US" sz="2400" b="1" dirty="0" err="1" smtClean="0">
                <a:latin typeface=".VnTime" pitchFamily="34" charset="0"/>
              </a:rPr>
              <a:t>ĐiÒu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tra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n¨ng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suÊt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lóa</a:t>
            </a:r>
            <a:r>
              <a:rPr lang="en-US" sz="2400" b="1" dirty="0" smtClean="0">
                <a:latin typeface=".VnTime" pitchFamily="34" charset="0"/>
              </a:rPr>
              <a:t> t¹i 30 </a:t>
            </a:r>
            <a:r>
              <a:rPr lang="en-US" sz="2400" b="1" dirty="0" err="1" smtClean="0">
                <a:latin typeface=".VnTime" pitchFamily="34" charset="0"/>
              </a:rPr>
              <a:t>hîp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t¸c</a:t>
            </a:r>
            <a:r>
              <a:rPr lang="en-US" sz="2400" b="1" dirty="0" smtClean="0">
                <a:latin typeface=".VnTime" pitchFamily="34" charset="0"/>
              </a:rPr>
              <a:t> x· </a:t>
            </a:r>
            <a:r>
              <a:rPr lang="en-US" sz="2400" b="1" dirty="0" err="1" smtClean="0">
                <a:latin typeface=".VnTime" pitchFamily="34" charset="0"/>
              </a:rPr>
              <a:t>trong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mét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huyÖn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ng­êi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ta</a:t>
            </a:r>
            <a:r>
              <a:rPr lang="en-US" sz="2400" b="1" dirty="0" smtClean="0">
                <a:latin typeface=".VnTime" pitchFamily="34" charset="0"/>
              </a:rPr>
              <a:t> ®­</a:t>
            </a:r>
            <a:r>
              <a:rPr lang="en-US" sz="2400" b="1" dirty="0" err="1" smtClean="0">
                <a:latin typeface=".VnTime" pitchFamily="34" charset="0"/>
              </a:rPr>
              <a:t>îc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mét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b¶ng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sau</a:t>
            </a:r>
            <a:r>
              <a:rPr lang="en-US" sz="2400" b="1" dirty="0" smtClean="0">
                <a:latin typeface=".VnTime" pitchFamily="34" charset="0"/>
              </a:rPr>
              <a:t> (</a:t>
            </a:r>
            <a:r>
              <a:rPr lang="en-US" sz="2400" b="1" dirty="0" err="1" smtClean="0">
                <a:latin typeface=".VnTime" pitchFamily="34" charset="0"/>
              </a:rPr>
              <a:t>tÝnh</a:t>
            </a:r>
            <a:r>
              <a:rPr lang="en-US" sz="2400" b="1" dirty="0" smtClean="0">
                <a:latin typeface=".VnTime" pitchFamily="34" charset="0"/>
              </a:rPr>
              <a:t> </a:t>
            </a:r>
            <a:r>
              <a:rPr lang="en-US" sz="2400" b="1" dirty="0" err="1" smtClean="0">
                <a:latin typeface=".VnTime" pitchFamily="34" charset="0"/>
              </a:rPr>
              <a:t>theo</a:t>
            </a:r>
            <a:r>
              <a:rPr lang="en-US" sz="2400" b="1" dirty="0" smtClean="0">
                <a:latin typeface=".VnTime" pitchFamily="34" charset="0"/>
              </a:rPr>
              <a:t> t¹/ha):</a:t>
            </a:r>
          </a:p>
          <a:p>
            <a:pPr marL="0" indent="0" eaLnBrk="1" hangingPunct="1">
              <a:buFontTx/>
              <a:buNone/>
            </a:pPr>
            <a:endParaRPr lang="en-US" sz="2400" b="1" dirty="0" smtClean="0">
              <a:latin typeface=".VnTime" pitchFamily="34" charset="0"/>
            </a:endParaRPr>
          </a:p>
        </p:txBody>
      </p:sp>
      <p:graphicFrame>
        <p:nvGraphicFramePr>
          <p:cNvPr id="93194" name="Group 10"/>
          <p:cNvGraphicFramePr>
            <a:graphicFrameLocks noGrp="1"/>
          </p:cNvGraphicFramePr>
          <p:nvPr>
            <p:ph sz="quarter" idx="4294967295"/>
          </p:nvPr>
        </p:nvGraphicFramePr>
        <p:xfrm>
          <a:off x="381000" y="3733800"/>
          <a:ext cx="4038600" cy="2819400"/>
        </p:xfrm>
        <a:graphic>
          <a:graphicData uri="http://schemas.openxmlformats.org/drawingml/2006/table">
            <a:tbl>
              <a:tblPr/>
              <a:tblGrid>
                <a:gridCol w="673100"/>
                <a:gridCol w="673100"/>
                <a:gridCol w="673100"/>
                <a:gridCol w="673100"/>
                <a:gridCol w="673100"/>
                <a:gridCol w="6731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91" name="Rectangle 5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667000"/>
            <a:ext cx="4953000" cy="1905000"/>
          </a:xfrm>
        </p:spPr>
        <p:txBody>
          <a:bodyPr>
            <a:normAutofit fontScale="70000" lnSpcReduction="20000"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 i="1" smtClean="0">
                <a:latin typeface=".VnTime" pitchFamily="34" charset="0"/>
              </a:rPr>
              <a:t>C©u hái: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 b="1" smtClean="0">
              <a:latin typeface=".VnTime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lphaLcPeriod"/>
            </a:pPr>
            <a:r>
              <a:rPr lang="en-US" sz="2000" b="1" smtClean="0">
                <a:solidFill>
                  <a:srgbClr val="FF0066"/>
                </a:solidFill>
                <a:latin typeface=".VnTime" pitchFamily="34" charset="0"/>
              </a:rPr>
              <a:t>DÊu hiÖu ®iÒu tra là g×? 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lphaLcPeriod"/>
            </a:pPr>
            <a:endParaRPr lang="en-US" sz="2000" b="1" smtClean="0">
              <a:solidFill>
                <a:srgbClr val="FF0066"/>
              </a:solidFill>
              <a:latin typeface=".VnTime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AutoNum type="alphaLcPeriod"/>
            </a:pPr>
            <a:r>
              <a:rPr lang="en-US" sz="2000" b="1" smtClean="0">
                <a:solidFill>
                  <a:srgbClr val="FF0066"/>
                </a:solidFill>
                <a:latin typeface=".VnTime" pitchFamily="34" charset="0"/>
              </a:rPr>
              <a:t>LËp b¶ng (tÇn sè)?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 b="1" smtClean="0">
              <a:solidFill>
                <a:srgbClr val="FF0066"/>
              </a:solidFill>
              <a:latin typeface=".VnTime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FF0066"/>
                </a:solidFill>
                <a:latin typeface=".VnTime" pitchFamily="34" charset="0"/>
              </a:rPr>
              <a:t>c.      TÝnh sè trung b×nh céng và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FF0066"/>
                </a:solidFill>
                <a:latin typeface=".VnTime" pitchFamily="34" charset="0"/>
              </a:rPr>
              <a:t>	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 smtClean="0">
                <a:solidFill>
                  <a:srgbClr val="FF0066"/>
                </a:solidFill>
                <a:latin typeface=".VnTime" pitchFamily="34" charset="0"/>
              </a:rPr>
              <a:t>	t×m mèt cña dÊu hiÖu?</a:t>
            </a:r>
          </a:p>
          <a:p>
            <a:pPr marL="533400" indent="-533400" eaLnBrk="1" hangingPunct="1"/>
            <a:endParaRPr lang="en-US" sz="2400" b="1" smtClean="0">
              <a:solidFill>
                <a:srgbClr val="FF0066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55" name="Group 47"/>
          <p:cNvGraphicFramePr>
            <a:graphicFrameLocks noGrp="1"/>
          </p:cNvGraphicFramePr>
          <p:nvPr>
            <p:ph sz="half" idx="4294967295"/>
          </p:nvPr>
        </p:nvGraphicFramePr>
        <p:xfrm>
          <a:off x="381000" y="685800"/>
          <a:ext cx="3657600" cy="3505203"/>
        </p:xfrm>
        <a:graphic>
          <a:graphicData uri="http://schemas.openxmlformats.org/drawingml/2006/table">
            <a:tbl>
              <a:tblPr/>
              <a:tblGrid>
                <a:gridCol w="1677988"/>
                <a:gridCol w="1979612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Gi¸ trÞ (x)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TÇn sè (n)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65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 = 30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4247" name="Rectangle 39"/>
          <p:cNvSpPr>
            <a:spLocks noChangeArrowheads="1"/>
          </p:cNvSpPr>
          <p:nvPr/>
        </p:nvSpPr>
        <p:spPr bwMode="auto">
          <a:xfrm>
            <a:off x="0" y="5334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.VnTime" pitchFamily="34" charset="0"/>
              </a:rPr>
              <a:t>b.</a:t>
            </a:r>
            <a:endParaRPr lang="en-US" sz="2000" b="1" dirty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94248" name="Rectangle 40"/>
          <p:cNvSpPr>
            <a:spLocks noChangeArrowheads="1"/>
          </p:cNvSpPr>
          <p:nvPr/>
        </p:nvSpPr>
        <p:spPr bwMode="auto">
          <a:xfrm>
            <a:off x="5943600" y="5029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tx1"/>
                </a:solidFill>
                <a:latin typeface=".VnTime" pitchFamily="34" charset="0"/>
              </a:rPr>
              <a:t>(</a:t>
            </a:r>
            <a:r>
              <a:rPr lang="en-US" sz="2000" b="1">
                <a:solidFill>
                  <a:schemeClr val="tx1"/>
                </a:solidFill>
                <a:latin typeface=".VnTime" pitchFamily="34" charset="0"/>
              </a:rPr>
              <a:t>t¹/ha)</a:t>
            </a:r>
          </a:p>
        </p:txBody>
      </p:sp>
      <p:sp>
        <p:nvSpPr>
          <p:cNvPr id="94249" name="Rectangle 41"/>
          <p:cNvSpPr>
            <a:spLocks noChangeArrowheads="1"/>
          </p:cNvSpPr>
          <p:nvPr/>
        </p:nvSpPr>
        <p:spPr bwMode="auto">
          <a:xfrm>
            <a:off x="0" y="44958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.VnTime" pitchFamily="34" charset="0"/>
              </a:rPr>
              <a:t>c.</a:t>
            </a:r>
            <a:endParaRPr lang="en-US" sz="2000" b="1" dirty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94250" name="Rectangle 42"/>
          <p:cNvSpPr>
            <a:spLocks noChangeArrowheads="1"/>
          </p:cNvSpPr>
          <p:nvPr/>
        </p:nvSpPr>
        <p:spPr bwMode="auto">
          <a:xfrm>
            <a:off x="990600" y="60198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66FF"/>
                </a:solidFill>
                <a:latin typeface=".VnTime" pitchFamily="34" charset="0"/>
              </a:rPr>
              <a:t>M</a:t>
            </a:r>
            <a:r>
              <a:rPr lang="en-US" sz="2400" b="1" baseline="-25000">
                <a:solidFill>
                  <a:srgbClr val="0066FF"/>
                </a:solidFill>
                <a:latin typeface=".VnTime" pitchFamily="34" charset="0"/>
              </a:rPr>
              <a:t>o</a:t>
            </a:r>
            <a:r>
              <a:rPr lang="en-US" sz="2400" b="1">
                <a:solidFill>
                  <a:srgbClr val="0066FF"/>
                </a:solidFill>
                <a:latin typeface=".VnTime" pitchFamily="34" charset="0"/>
              </a:rPr>
              <a:t>=55</a:t>
            </a:r>
            <a:endParaRPr lang="en-US" sz="2400" b="1" baseline="-25000">
              <a:solidFill>
                <a:srgbClr val="0066FF"/>
              </a:solidFill>
              <a:latin typeface=".VnTime" pitchFamily="34" charset="0"/>
            </a:endParaRPr>
          </a:p>
        </p:txBody>
      </p:sp>
      <p:sp>
        <p:nvSpPr>
          <p:cNvPr id="2084" name="Rectangle 43"/>
          <p:cNvSpPr>
            <a:spLocks noChangeArrowheads="1"/>
          </p:cNvSpPr>
          <p:nvPr/>
        </p:nvSpPr>
        <p:spPr bwMode="auto">
          <a:xfrm>
            <a:off x="381000" y="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 i="1" u="sng">
                <a:solidFill>
                  <a:schemeClr val="tx1"/>
                </a:solidFill>
                <a:latin typeface=".VnTime" pitchFamily="34" charset="0"/>
              </a:rPr>
              <a:t>Đ¸p ¸n:</a:t>
            </a:r>
          </a:p>
        </p:txBody>
      </p:sp>
      <p:graphicFrame>
        <p:nvGraphicFramePr>
          <p:cNvPr id="94252" name="Object 44"/>
          <p:cNvGraphicFramePr>
            <a:graphicFrameLocks noChangeAspect="1"/>
          </p:cNvGraphicFramePr>
          <p:nvPr/>
        </p:nvGraphicFramePr>
        <p:xfrm>
          <a:off x="914400" y="4953000"/>
          <a:ext cx="4953000" cy="695325"/>
        </p:xfrm>
        <a:graphic>
          <a:graphicData uri="http://schemas.openxmlformats.org/presentationml/2006/ole">
            <p:oleObj spid="_x0000_s33794" name="Equation" r:id="rId3" imgW="28065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42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42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7" grpId="0"/>
      <p:bldP spid="94248" grpId="0"/>
      <p:bldP spid="94249" grpId="0"/>
      <p:bldP spid="942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69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304800" y="1879600"/>
            <a:ext cx="8686800" cy="4216400"/>
          </a:xfrm>
          <a:solidFill>
            <a:schemeClr val="bg1"/>
          </a:solidFill>
        </p:spPr>
        <p:txBody>
          <a:bodyPr/>
          <a:lstStyle/>
          <a:p>
            <a:pPr marL="0" indent="57150" algn="just">
              <a:buClr>
                <a:srgbClr val="FF0066"/>
              </a:buClr>
              <a:buFont typeface="Arial" charset="0"/>
              <a:buNone/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Ý nghĩa:</a:t>
            </a:r>
          </a:p>
          <a:p>
            <a:pPr marL="0" indent="57150" algn="just">
              <a:buClr>
                <a:srgbClr val="FF0066"/>
              </a:buClr>
              <a:buFont typeface="Arial" charset="0"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Qua nghiên cứu phân tích các thông tin thu thập được, khoa học thống kê cùng các khoa học, kỹ thuật khác giúp cho ta biết được:</a:t>
            </a:r>
          </a:p>
          <a:p>
            <a:pPr marL="0" indent="57150" algn="just">
              <a:buFontTx/>
              <a:buNone/>
            </a:pPr>
            <a:r>
              <a:rPr lang="en-US" sz="2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 hình các hoạt động.</a:t>
            </a:r>
          </a:p>
          <a:p>
            <a:pPr marL="0" indent="57150" algn="just">
              <a:buClr>
                <a:srgbClr val="FF3300"/>
              </a:buClr>
              <a:buFontTx/>
              <a:buNone/>
            </a:pPr>
            <a:r>
              <a:rPr lang="en-US" sz="28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Diễn biến của các hiện tượng.</a:t>
            </a:r>
          </a:p>
          <a:p>
            <a:pPr marL="0" indent="57150" algn="just">
              <a:buFontTx/>
              <a:buNone/>
            </a:pPr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Từ đó dự đoán các khả năng có thể xảy ra, góp phần phục vụ con người ngày càng tốt hơn.</a:t>
            </a:r>
          </a:p>
        </p:txBody>
      </p:sp>
      <p:sp>
        <p:nvSpPr>
          <p:cNvPr id="34877" name="Rectangle 61"/>
          <p:cNvSpPr>
            <a:spLocks noChangeArrowheads="1"/>
          </p:cNvSpPr>
          <p:nvPr/>
        </p:nvSpPr>
        <p:spPr bwMode="auto">
          <a:xfrm>
            <a:off x="311150" y="304800"/>
            <a:ext cx="86804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algn="ctr">
              <a:spcBef>
                <a:spcPct val="0"/>
              </a:spcBef>
              <a:buClr>
                <a:srgbClr val="66FF66"/>
              </a:buClr>
            </a:pP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?</a:t>
            </a:r>
            <a:r>
              <a:rPr lang="en-US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Em </a:t>
            </a:r>
            <a:r>
              <a:rPr lang="en-US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 cho biết ý nghĩa của thống kê trong đời </a:t>
            </a:r>
            <a:endParaRPr lang="en-US" sz="28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>
              <a:spcBef>
                <a:spcPct val="0"/>
              </a:spcBef>
              <a:buClr>
                <a:srgbClr val="66FF66"/>
              </a:buClr>
            </a:pPr>
            <a:r>
              <a:rPr lang="en-US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sống </a:t>
            </a:r>
            <a:r>
              <a:rPr lang="en-US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hàng ngày ?</a:t>
            </a:r>
          </a:p>
        </p:txBody>
      </p:sp>
    </p:spTree>
    <p:extLst>
      <p:ext uri="{BB962C8B-B14F-4D97-AF65-F5344CB8AC3E}">
        <p14:creationId xmlns="" xmlns:p14="http://schemas.microsoft.com/office/powerpoint/2010/main" val="142089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533400"/>
            <a:ext cx="876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48: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2966663"/>
            <a:ext cx="25368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>
                <a:solidFill>
                  <a:srgbClr val="990033"/>
                </a:solidFill>
              </a:rPr>
              <a:t>“</a:t>
            </a:r>
            <a:r>
              <a:rPr lang="en-US" sz="1500" b="1" i="1">
                <a:solidFill>
                  <a:srgbClr val="990033"/>
                </a:solidFill>
              </a:rPr>
              <a:t>Việc học như con thuyền đi trên dòng nước ngược, không tiến có nghĩa là lùi”.</a:t>
            </a:r>
          </a:p>
          <a:p>
            <a:pPr algn="r"/>
            <a:r>
              <a:rPr lang="en-US" sz="1500" b="1">
                <a:solidFill>
                  <a:srgbClr val="0B7346"/>
                </a:solidFill>
              </a:rPr>
              <a:t>Danh ngôn</a:t>
            </a:r>
          </a:p>
        </p:txBody>
      </p:sp>
    </p:spTree>
    <p:extLst>
      <p:ext uri="{BB962C8B-B14F-4D97-AF65-F5344CB8AC3E}">
        <p14:creationId xmlns="" xmlns:p14="http://schemas.microsoft.com/office/powerpoint/2010/main" val="78426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8534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1164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5346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1092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4037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63637" y="75507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Ậ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3237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76892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75507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48400" y="782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81800" y="782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Ệ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91400" y="76892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874" y="1411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60764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87238" y="140140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99855" y="140140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81745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63637" y="140140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59383" y="140140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0" y="141106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19255" y="141106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5000" y="141525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48400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81800" y="142911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142009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Ê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8875" y="207544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5020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19201" y="207125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Ấ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87238" y="208510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99856" y="2057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09458" y="208301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63637" y="207125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Ệ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59383" y="20574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19201" y="275914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Ả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87238" y="274529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27568" y="274948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23310" y="276881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91345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Ầ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78874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260764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Ự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87238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41423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09455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1345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059383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1" y="274948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19255" y="276333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962401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Ể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13564" y="34290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33110" y="340548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715000" y="3415145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Ồ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78875" y="405181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19201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01092" y="406147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355278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09455" y="407533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91345" y="405181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59383" y="408918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2" y="4078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65020" y="4735517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233056" y="4749372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45678" y="474937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105400" y="4078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Times New Roman" pitchFamily="18" charset="0"/>
                <a:cs typeface="Times New Roman" pitchFamily="18" charset="0"/>
              </a:rPr>
              <a:t>Ì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715000" y="406147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48400" y="407952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809510" y="4065666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391400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Ộ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910947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520547" y="407952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WordArt 210"/>
          <p:cNvSpPr>
            <a:spLocks noChangeArrowheads="1" noChangeShapeType="1" noTextEdit="1"/>
          </p:cNvSpPr>
          <p:nvPr/>
        </p:nvSpPr>
        <p:spPr bwMode="auto">
          <a:xfrm>
            <a:off x="1905000" y="0"/>
            <a:ext cx="18415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.VnTimeH"/>
              </a:rPr>
              <a:t>trß ch¬i</a:t>
            </a:r>
          </a:p>
        </p:txBody>
      </p:sp>
      <p:sp>
        <p:nvSpPr>
          <p:cNvPr id="75" name="WordArt 210"/>
          <p:cNvSpPr>
            <a:spLocks noChangeArrowheads="1" noChangeShapeType="1" noTextEdit="1"/>
          </p:cNvSpPr>
          <p:nvPr/>
        </p:nvSpPr>
        <p:spPr bwMode="auto">
          <a:xfrm>
            <a:off x="3962400" y="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ahoma"/>
                <a:ea typeface="Tahoma"/>
                <a:cs typeface="Tahoma"/>
              </a:rPr>
              <a:t>ĐOÁN </a:t>
            </a:r>
            <a:r>
              <a:rPr lang="en-US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ahoma"/>
                <a:ea typeface="Tahoma"/>
                <a:cs typeface="Tahoma"/>
              </a:rPr>
              <a:t>Ô CHỮ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84838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0" y="152400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0" y="2118955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?3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0" y="2806850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?4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0" y="3490555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?5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-3462" y="4141076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?6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-3462" y="4837847"/>
            <a:ext cx="57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?7</a:t>
            </a:r>
            <a:endParaRPr lang="en-US" sz="28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 Box 164" descr="Parchment"/>
          <p:cNvSpPr txBox="1">
            <a:spLocks noChangeArrowheads="1"/>
          </p:cNvSpPr>
          <p:nvPr/>
        </p:nvSpPr>
        <p:spPr bwMode="auto">
          <a:xfrm>
            <a:off x="-3462" y="5780782"/>
            <a:ext cx="9131300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.Khi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điều tra về một vấn đề được quan tâm, công việc đầu tiên người điều tra cần phải làm là gì ?</a:t>
            </a:r>
          </a:p>
        </p:txBody>
      </p:sp>
      <p:sp>
        <p:nvSpPr>
          <p:cNvPr id="93" name="Text Box 179" descr="Parchment"/>
          <p:cNvSpPr txBox="1">
            <a:spLocks noChangeArrowheads="1"/>
          </p:cNvSpPr>
          <p:nvPr/>
        </p:nvSpPr>
        <p:spPr bwMode="auto">
          <a:xfrm>
            <a:off x="21771" y="5782877"/>
            <a:ext cx="9106067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.Các 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số liệu thu thập được khi điều tra về một dấu hiệu gọi là gì ?</a:t>
            </a:r>
          </a:p>
        </p:txBody>
      </p:sp>
      <p:sp>
        <p:nvSpPr>
          <p:cNvPr id="94" name="Text Box 210" descr="Parchment"/>
          <p:cNvSpPr txBox="1">
            <a:spLocks noChangeArrowheads="1"/>
          </p:cNvSpPr>
          <p:nvPr/>
        </p:nvSpPr>
        <p:spPr bwMode="auto">
          <a:xfrm>
            <a:off x="0" y="5780782"/>
            <a:ext cx="9127838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?3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Vấn đề hay hiện tượng mà người điều tra quan tâm, tìm hiểu được gọi là gì ?</a:t>
            </a:r>
          </a:p>
        </p:txBody>
      </p:sp>
      <p:sp>
        <p:nvSpPr>
          <p:cNvPr id="95" name="Text Box 211" descr="Parchment"/>
          <p:cNvSpPr txBox="1">
            <a:spLocks noChangeArrowheads="1"/>
          </p:cNvSpPr>
          <p:nvPr/>
        </p:nvSpPr>
        <p:spPr bwMode="auto">
          <a:xfrm>
            <a:off x="0" y="5780782"/>
            <a:ext cx="9130147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?4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Bảng phân phối thực nghiệm của dấu hiệu còn có tên gọi là gì ?</a:t>
            </a:r>
          </a:p>
        </p:txBody>
      </p:sp>
      <p:sp>
        <p:nvSpPr>
          <p:cNvPr id="96" name="Text Box 212" descr="Parchment"/>
          <p:cNvSpPr txBox="1">
            <a:spLocks noChangeArrowheads="1"/>
          </p:cNvSpPr>
          <p:nvPr/>
        </p:nvSpPr>
        <p:spPr bwMode="auto">
          <a:xfrm>
            <a:off x="1" y="5780782"/>
            <a:ext cx="9127838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?5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Để có một hình ảnh cụ thể về giá trị của dấu hiệu và tần số ta cần phải làm gì ?</a:t>
            </a:r>
          </a:p>
        </p:txBody>
      </p:sp>
      <p:sp>
        <p:nvSpPr>
          <p:cNvPr id="97" name="Text Box 214" descr="Parchment"/>
          <p:cNvSpPr txBox="1">
            <a:spLocks noChangeArrowheads="1"/>
          </p:cNvSpPr>
          <p:nvPr/>
        </p:nvSpPr>
        <p:spPr bwMode="auto">
          <a:xfrm>
            <a:off x="0" y="5782877"/>
            <a:ext cx="9144000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?6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. Số nào có thể là “đại diện” cho các giá trị của dấu hiệu ?</a:t>
            </a:r>
          </a:p>
        </p:txBody>
      </p:sp>
      <p:sp>
        <p:nvSpPr>
          <p:cNvPr id="98" name="Text Box 213" descr="Parchment"/>
          <p:cNvSpPr txBox="1">
            <a:spLocks noChangeArrowheads="1"/>
          </p:cNvSpPr>
          <p:nvPr/>
        </p:nvSpPr>
        <p:spPr bwMode="auto">
          <a:xfrm>
            <a:off x="21772" y="5780782"/>
            <a:ext cx="9106066" cy="107721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?7</a:t>
            </a:r>
            <a:r>
              <a:rPr lang="en-US" sz="32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>
                <a:latin typeface="Times New Roman" pitchFamily="18" charset="0"/>
                <a:cs typeface="Times New Roman" pitchFamily="18" charset="0"/>
              </a:rPr>
              <a:t> Giá trị có tần số lớn nhất trong bảng tần số được gọi là gì của dấu hiệu ?</a:t>
            </a:r>
          </a:p>
        </p:txBody>
      </p:sp>
      <p:sp>
        <p:nvSpPr>
          <p:cNvPr id="99" name="Text Box 213" descr="Parchment"/>
          <p:cNvSpPr txBox="1">
            <a:spLocks noChangeArrowheads="1"/>
          </p:cNvSpPr>
          <p:nvPr/>
        </p:nvSpPr>
        <p:spPr bwMode="auto">
          <a:xfrm>
            <a:off x="37934" y="5842337"/>
            <a:ext cx="9106066" cy="10156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THỐNG KÊ</a:t>
            </a:r>
            <a:endParaRPr lang="en-US" sz="6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178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 tmFilter="0,0; .5, 1; 1, 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 tmFilter="0,0; .5, 1; 1, 1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 tmFilter="0,0; .5, 1; 1, 1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2" dur="500" tmFilter="0,0; .5, 1; 1, 1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500" tmFilter="0,0; .5, 1; 1, 1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4" grpId="0"/>
      <p:bldP spid="77" grpId="0"/>
      <p:bldP spid="78" grpId="0"/>
      <p:bldP spid="79" grpId="0"/>
      <p:bldP spid="80" grpId="0"/>
      <p:bldP spid="81" grpId="0"/>
      <p:bldP spid="82" grpId="0"/>
      <p:bldP spid="83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2498625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27013" y="2422237"/>
            <a:ext cx="937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86" name="Oval 66"/>
          <p:cNvSpPr>
            <a:spLocks noChangeArrowheads="1"/>
          </p:cNvSpPr>
          <p:nvPr/>
        </p:nvSpPr>
        <p:spPr bwMode="auto">
          <a:xfrm>
            <a:off x="1610157" y="4306888"/>
            <a:ext cx="441325" cy="442912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3934691" y="2595418"/>
            <a:ext cx="5181600" cy="2133600"/>
          </a:xfrm>
          <a:prstGeom prst="cloudCallout">
            <a:avLst>
              <a:gd name="adj1" fmla="val -46145"/>
              <a:gd name="adj2" fmla="val -771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3900" lvl="1" indent="-2667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các số liệu trên để trả lời các câu hỏi sau:</a:t>
            </a:r>
          </a:p>
        </p:txBody>
      </p:sp>
      <p:sp>
        <p:nvSpPr>
          <p:cNvPr id="8" name="Rectangle 48"/>
          <p:cNvSpPr>
            <a:spLocks noChangeArrowheads="1"/>
          </p:cNvSpPr>
          <p:nvPr/>
        </p:nvSpPr>
        <p:spPr bwMode="auto">
          <a:xfrm>
            <a:off x="214745" y="2895600"/>
            <a:ext cx="93726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Dấu hiệu điều tra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Bài kiểm tra của mỗi học sinh		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B. Điểm bài kiểm tra của mỗi học sinh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C. Cả A và B đều đúng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D. Cả A và B đều sai</a:t>
            </a:r>
          </a:p>
        </p:txBody>
      </p:sp>
    </p:spTree>
    <p:extLst>
      <p:ext uri="{BB962C8B-B14F-4D97-AF65-F5344CB8AC3E}">
        <p14:creationId xmlns="" xmlns:p14="http://schemas.microsoft.com/office/powerpoint/2010/main" val="7096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100"/>
                                        <p:tgtEl>
                                          <p:spTgt spid="10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8" grpId="0"/>
      <p:bldP spid="107586" grpId="0" animBg="1"/>
      <p:bldP spid="3" grpId="0" animBg="1"/>
      <p:bldP spid="3" grpId="1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 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940155194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2881746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Số các giá trị của dấu hiệu là:</a:t>
            </a: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7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8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9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10</a:t>
            </a: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4133255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3. Số các giá trị khác nhau của 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7	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6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5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4</a:t>
            </a:r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0" y="5446693"/>
            <a:ext cx="8991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4. Tần số của giá trị 7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2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5 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3    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4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6629400" y="3368675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3200400" y="4644450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Oval 31"/>
          <p:cNvSpPr>
            <a:spLocks noChangeArrowheads="1"/>
          </p:cNvSpPr>
          <p:nvPr/>
        </p:nvSpPr>
        <p:spPr bwMode="auto">
          <a:xfrm>
            <a:off x="5029200" y="59578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118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889739391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480219" y="4960144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58278238"/>
              </p:ext>
            </p:extLst>
          </p:nvPr>
        </p:nvGraphicFramePr>
        <p:xfrm>
          <a:off x="228600" y="3611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00113"/>
                <a:gridCol w="976312"/>
                <a:gridCol w="987425"/>
                <a:gridCol w="1052513"/>
                <a:gridCol w="839787"/>
                <a:gridCol w="1062038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Group 1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26013628"/>
              </p:ext>
            </p:extLst>
          </p:nvPr>
        </p:nvGraphicFramePr>
        <p:xfrm>
          <a:off x="228600" y="551688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15988"/>
                <a:gridCol w="990600"/>
                <a:gridCol w="957262"/>
                <a:gridCol w="1052513"/>
                <a:gridCol w="855662"/>
                <a:gridCol w="1046163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 Box 133"/>
          <p:cNvSpPr txBox="1">
            <a:spLocks noChangeArrowheads="1"/>
          </p:cNvSpPr>
          <p:nvPr/>
        </p:nvSpPr>
        <p:spPr bwMode="auto">
          <a:xfrm>
            <a:off x="532102" y="3101686"/>
            <a:ext cx="1020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18" name="Text Box 134"/>
          <p:cNvSpPr txBox="1">
            <a:spLocks noChangeArrowheads="1"/>
          </p:cNvSpPr>
          <p:nvPr/>
        </p:nvSpPr>
        <p:spPr bwMode="auto">
          <a:xfrm>
            <a:off x="555625" y="4953000"/>
            <a:ext cx="1020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19" name="Text Box 133"/>
          <p:cNvSpPr txBox="1">
            <a:spLocks noChangeArrowheads="1"/>
          </p:cNvSpPr>
          <p:nvPr/>
        </p:nvSpPr>
        <p:spPr bwMode="auto">
          <a:xfrm>
            <a:off x="228168" y="2688848"/>
            <a:ext cx="87634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lvl="1"/>
            <a:r>
              <a:rPr lang="en-US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5: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Bảng tần số nào sau đây đúng 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449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31750" y="304800"/>
            <a:ext cx="9175750" cy="838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kiểm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tra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nhóm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8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được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ghi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như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07584" name="Group 6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3360933319"/>
              </p:ext>
            </p:extLst>
          </p:nvPr>
        </p:nvGraphicFramePr>
        <p:xfrm>
          <a:off x="533400" y="1295400"/>
          <a:ext cx="8077200" cy="914400"/>
        </p:xfrm>
        <a:graphic>
          <a:graphicData uri="http://schemas.openxmlformats.org/drawingml/2006/table">
            <a:tbl>
              <a:tblPr/>
              <a:tblGrid>
                <a:gridCol w="1616225"/>
                <a:gridCol w="1614263"/>
                <a:gridCol w="1616225"/>
                <a:gridCol w="1614262"/>
                <a:gridCol w="1616225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68" name="Rectangle 48"/>
          <p:cNvSpPr>
            <a:spLocks noChangeArrowheads="1"/>
          </p:cNvSpPr>
          <p:nvPr/>
        </p:nvSpPr>
        <p:spPr bwMode="auto">
          <a:xfrm>
            <a:off x="2895600" y="2286000"/>
            <a:ext cx="357447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8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 đúng.</a:t>
            </a:r>
          </a:p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endParaRPr lang="en-US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8"/>
          <p:cNvSpPr>
            <a:spLocks noChangeArrowheads="1"/>
          </p:cNvSpPr>
          <p:nvPr/>
        </p:nvSpPr>
        <p:spPr bwMode="auto">
          <a:xfrm>
            <a:off x="0" y="4251759"/>
            <a:ext cx="899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23900" lvl="1" indent="-266700">
              <a:lnSpc>
                <a:spcPct val="90000"/>
              </a:lnSpc>
              <a:spcBef>
                <a:spcPct val="2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 6.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Số trung bình cộng của dấu hiệu là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428750" lvl="2" indent="-59055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7,6       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7,5        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7,8       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7,9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31750" y="5370493"/>
            <a:ext cx="9429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Câu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Mốt của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dấu hiệu là:</a:t>
            </a:r>
          </a:p>
          <a:p>
            <a:pPr lvl="2"/>
            <a:r>
              <a:rPr lang="en-US" sz="280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rgbClr val="FF66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            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           D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1447800" y="4738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Oval 31"/>
          <p:cNvSpPr>
            <a:spLocks noChangeArrowheads="1"/>
          </p:cNvSpPr>
          <p:nvPr/>
        </p:nvSpPr>
        <p:spPr bwMode="auto">
          <a:xfrm>
            <a:off x="5008418" y="5881688"/>
            <a:ext cx="585787" cy="442912"/>
          </a:xfrm>
          <a:prstGeom prst="ellipse">
            <a:avLst/>
          </a:prstGeom>
          <a:noFill/>
          <a:ln w="38100" algn="ctr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Group 1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16607769"/>
              </p:ext>
            </p:extLst>
          </p:nvPr>
        </p:nvGraphicFramePr>
        <p:xfrm>
          <a:off x="198438" y="2895600"/>
          <a:ext cx="8793162" cy="1036320"/>
        </p:xfrm>
        <a:graphic>
          <a:graphicData uri="http://schemas.openxmlformats.org/drawingml/2006/table">
            <a:tbl>
              <a:tblPr/>
              <a:tblGrid>
                <a:gridCol w="1874837"/>
                <a:gridCol w="915988"/>
                <a:gridCol w="990600"/>
                <a:gridCol w="957262"/>
                <a:gridCol w="1052513"/>
                <a:gridCol w="855662"/>
                <a:gridCol w="1046163"/>
                <a:gridCol w="1100137"/>
              </a:tblGrid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Giá trị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Tần số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5-Point Star 1">
            <a:hlinkClick r:id="rId3" action="ppaction://hlinksldjump"/>
          </p:cNvPr>
          <p:cNvSpPr/>
          <p:nvPr/>
        </p:nvSpPr>
        <p:spPr>
          <a:xfrm>
            <a:off x="8763000" y="64770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651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534400" cy="540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0" hangingPunct="0">
              <a:lnSpc>
                <a:spcPct val="150000"/>
              </a:lnSpc>
            </a:pPr>
            <a:r>
              <a:rPr lang="en-US" sz="2500" b="1" i="1" dirty="0" err="1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2500" b="1" i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500" b="1" i="1" dirty="0" err="1">
                <a:solidFill>
                  <a:srgbClr val="FF0000"/>
                </a:solidFill>
                <a:cs typeface="Times New Roman" pitchFamily="18" charset="0"/>
              </a:rPr>
              <a:t>tập</a:t>
            </a:r>
            <a:r>
              <a:rPr lang="en-US" sz="2500" b="1" i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500" b="1" i="1" dirty="0" smtClean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en-US" sz="2500" i="1" dirty="0" smtClean="0">
                <a:solidFill>
                  <a:srgbClr val="FF0000"/>
                </a:solidFill>
                <a:cs typeface="Times New Roman" pitchFamily="18" charset="0"/>
              </a:rPr>
              <a:t>:</a:t>
            </a:r>
            <a:r>
              <a:rPr lang="en-US" sz="2500" dirty="0" smtClean="0">
                <a:cs typeface="Times New Roman" pitchFamily="18" charset="0"/>
              </a:rPr>
              <a:t>  </a:t>
            </a:r>
            <a:r>
              <a:rPr lang="en-US" sz="2500" b="1" i="1" dirty="0" err="1" smtClean="0">
                <a:cs typeface="Times New Roman" pitchFamily="18" charset="0"/>
              </a:rPr>
              <a:t>Đ</a:t>
            </a:r>
            <a:r>
              <a:rPr lang="en-US" sz="2500" b="1" i="1" dirty="0" err="1" smtClean="0">
                <a:latin typeface=".VnTime" pitchFamily="34" charset="0"/>
                <a:cs typeface="Times New Roman" pitchFamily="18" charset="0"/>
              </a:rPr>
              <a:t>iÒn</a:t>
            </a:r>
            <a:r>
              <a:rPr lang="en-US" sz="2500" b="1" i="1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cs typeface="Times New Roman" pitchFamily="18" charset="0"/>
              </a:rPr>
              <a:t>vào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chç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trèng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®Ó </a:t>
            </a:r>
            <a:r>
              <a:rPr lang="en-US" sz="2500" b="1" i="1" dirty="0" err="1" smtClean="0">
                <a:latin typeface=".VnTime" pitchFamily="34" charset="0"/>
                <a:cs typeface="Times New Roman" pitchFamily="18" charset="0"/>
              </a:rPr>
              <a:t>được</a:t>
            </a:r>
            <a:r>
              <a:rPr lang="en-US" sz="2500" b="1" i="1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c©u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kh¼ng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Þnh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 ®</a:t>
            </a:r>
            <a:r>
              <a:rPr lang="en-US" sz="2500" b="1" i="1" dirty="0" err="1">
                <a:latin typeface=".VnTime" pitchFamily="34" charset="0"/>
                <a:cs typeface="Times New Roman" pitchFamily="18" charset="0"/>
              </a:rPr>
              <a:t>óng</a:t>
            </a:r>
            <a:r>
              <a:rPr lang="en-US" sz="2500" b="1" i="1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1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xuÊt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mét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d·y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tæng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gi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¸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trÞ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Khi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…    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kho¶ng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c¸ch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trªnh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lÖch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rÊt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thì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ta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kh«ng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nªn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lÊy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bình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®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¹i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diÖn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cho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®ã.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4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Mèt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lµ …       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cã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lín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nhÊt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.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trong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b¶ng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tÇn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dirty="0" smtClean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5</a:t>
            </a:r>
            <a:r>
              <a:rPr lang="en-US" dirty="0">
                <a:solidFill>
                  <a:srgbClr val="0000CC"/>
                </a:solidFill>
                <a:latin typeface=".VnTime" pitchFamily="34" charset="0"/>
                <a:cs typeface="Times New Roman" pitchFamily="18" charset="0"/>
              </a:rPr>
              <a:t>.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Sè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trung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bình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céng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cña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dÊu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hiÖu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(   ) 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®</a:t>
            </a:r>
            <a:r>
              <a:rPr lang="en-US" sz="2000" dirty="0" err="1" smtClean="0">
                <a:latin typeface=".VnTime" pitchFamily="34" charset="0"/>
                <a:cs typeface="Times New Roman" pitchFamily="18" charset="0"/>
              </a:rPr>
              <a:t>ư</a:t>
            </a:r>
            <a:r>
              <a:rPr lang="en-US" dirty="0" err="1" smtClean="0">
                <a:latin typeface=".VnTime" pitchFamily="34" charset="0"/>
                <a:cs typeface="Times New Roman" pitchFamily="18" charset="0"/>
              </a:rPr>
              <a:t>îc</a:t>
            </a:r>
            <a:r>
              <a:rPr lang="en-US" dirty="0" smtClean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tÝnh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b»ng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c«ng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 err="1">
                <a:latin typeface=".VnTime" pitchFamily="34" charset="0"/>
                <a:cs typeface="Times New Roman" pitchFamily="18" charset="0"/>
              </a:rPr>
              <a:t>thøc</a:t>
            </a:r>
            <a:r>
              <a:rPr lang="en-US" dirty="0">
                <a:latin typeface=".VnTime" pitchFamily="34" charset="0"/>
                <a:cs typeface="Times New Roman" pitchFamily="18" charset="0"/>
              </a:rPr>
              <a:t>:</a:t>
            </a:r>
          </a:p>
          <a:p>
            <a:pPr algn="just" eaLnBrk="0" hangingPunct="0"/>
            <a:endParaRPr lang="en-US" dirty="0">
              <a:latin typeface=".VnTime" pitchFamily="34" charset="0"/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</a:pPr>
            <a:endParaRPr lang="en-US" sz="1800" dirty="0">
              <a:latin typeface=".VnTime" pitchFamily="34" charset="0"/>
              <a:cs typeface="Times New Roman" pitchFamily="18" charset="0"/>
            </a:endParaRPr>
          </a:p>
        </p:txBody>
      </p:sp>
      <p:graphicFrame>
        <p:nvGraphicFramePr>
          <p:cNvPr id="154656" name="Object 3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057400" y="6019800"/>
          <a:ext cx="1295400" cy="423863"/>
        </p:xfrm>
        <a:graphic>
          <a:graphicData uri="http://schemas.openxmlformats.org/presentationml/2006/ole">
            <p:oleObj spid="_x0000_s10302" name="Equation" r:id="rId3" imgW="698500" imgH="228600" progId="Equation.DSMT4">
              <p:embed/>
            </p:oleObj>
          </a:graphicData>
        </a:graphic>
      </p:graphicFrame>
      <p:sp>
        <p:nvSpPr>
          <p:cNvPr id="154633" name="Text Box 9"/>
          <p:cNvSpPr txBox="1">
            <a:spLocks noChangeArrowheads="1"/>
          </p:cNvSpPr>
          <p:nvPr/>
        </p:nvSpPr>
        <p:spPr bwMode="auto">
          <a:xfrm>
            <a:off x="2743200" y="594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4634" name="Text Box 10"/>
          <p:cNvSpPr txBox="1">
            <a:spLocks noChangeArrowheads="1"/>
          </p:cNvSpPr>
          <p:nvPr/>
        </p:nvSpPr>
        <p:spPr bwMode="auto">
          <a:xfrm>
            <a:off x="464130" y="144087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5" name="Text Box 11"/>
          <p:cNvSpPr txBox="1">
            <a:spLocks noChangeArrowheads="1"/>
          </p:cNvSpPr>
          <p:nvPr/>
        </p:nvSpPr>
        <p:spPr bwMode="auto">
          <a:xfrm>
            <a:off x="5562600" y="1976735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tÇn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sè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6" name="Text Box 12"/>
          <p:cNvSpPr txBox="1">
            <a:spLocks noChangeArrowheads="1"/>
          </p:cNvSpPr>
          <p:nvPr/>
        </p:nvSpPr>
        <p:spPr bwMode="auto">
          <a:xfrm>
            <a:off x="1551710" y="2514600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54637" name="Text Box 13"/>
          <p:cNvSpPr txBox="1">
            <a:spLocks noChangeArrowheads="1"/>
          </p:cNvSpPr>
          <p:nvPr/>
        </p:nvSpPr>
        <p:spPr bwMode="auto">
          <a:xfrm>
            <a:off x="3061855" y="3622965"/>
            <a:ext cx="114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</a:rPr>
              <a:t>giá</a:t>
            </a:r>
            <a:r>
              <a:rPr lang="en-US" sz="2400" b="1" i="1" dirty="0">
                <a:solidFill>
                  <a:srgbClr val="0033CC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.VnTime" pitchFamily="34" charset="0"/>
              </a:rPr>
              <a:t>trÞ</a:t>
            </a:r>
            <a:endParaRPr lang="en-US" sz="2400" b="1" i="1" dirty="0">
              <a:solidFill>
                <a:srgbClr val="0033CC"/>
              </a:solidFill>
              <a:latin typeface=".VnTime" pitchFamily="34" charset="0"/>
            </a:endParaRPr>
          </a:p>
        </p:txBody>
      </p:sp>
      <p:grpSp>
        <p:nvGrpSpPr>
          <p:cNvPr id="154638" name="Group 14"/>
          <p:cNvGrpSpPr>
            <a:grpSpLocks/>
          </p:cNvGrpSpPr>
          <p:nvPr/>
        </p:nvGrpSpPr>
        <p:grpSpPr bwMode="auto">
          <a:xfrm>
            <a:off x="2152288" y="4739181"/>
            <a:ext cx="4553311" cy="1021637"/>
            <a:chOff x="1143" y="1700"/>
            <a:chExt cx="2817" cy="499"/>
          </a:xfrm>
        </p:grpSpPr>
        <p:graphicFrame>
          <p:nvGraphicFramePr>
            <p:cNvPr id="154639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802361592"/>
                </p:ext>
              </p:extLst>
            </p:nvPr>
          </p:nvGraphicFramePr>
          <p:xfrm>
            <a:off x="1143" y="1700"/>
            <a:ext cx="340" cy="402"/>
          </p:xfrm>
          <a:graphic>
            <a:graphicData uri="http://schemas.openxmlformats.org/presentationml/2006/ole">
              <p:oleObj spid="_x0000_s10303" name="Equation" r:id="rId4" imgW="126835" imgH="152202" progId="Equation.DSMT4">
                <p:embed/>
              </p:oleObj>
            </a:graphicData>
          </a:graphic>
        </p:graphicFrame>
        <p:sp>
          <p:nvSpPr>
            <p:cNvPr id="154640" name="Text Box 16"/>
            <p:cNvSpPr txBox="1">
              <a:spLocks noChangeArrowheads="1"/>
            </p:cNvSpPr>
            <p:nvPr/>
          </p:nvSpPr>
          <p:spPr bwMode="auto">
            <a:xfrm>
              <a:off x="1585" y="1730"/>
              <a:ext cx="237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1 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+ 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2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+x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.n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3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 + … + 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x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r>
                <a:rPr lang="en-US" sz="2000" b="1" baseline="-25000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>
                  <a:solidFill>
                    <a:srgbClr val="0000CC"/>
                  </a:solidFill>
                  <a:latin typeface=".VnTime" pitchFamily="34" charset="0"/>
                </a:rPr>
                <a:t>.</a:t>
              </a:r>
              <a:r>
                <a:rPr lang="en-US" sz="2000" b="1" dirty="0" err="1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r>
                <a:rPr lang="en-US" sz="2000" b="1" baseline="-25000" dirty="0" err="1">
                  <a:solidFill>
                    <a:srgbClr val="0000CC"/>
                  </a:solidFill>
                  <a:latin typeface=".VnTime" pitchFamily="34" charset="0"/>
                </a:rPr>
                <a:t>k</a:t>
              </a:r>
              <a:endParaRPr lang="en-US" sz="2000" b="1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1" name="Text Box 17"/>
            <p:cNvSpPr txBox="1">
              <a:spLocks noChangeArrowheads="1"/>
            </p:cNvSpPr>
            <p:nvPr/>
          </p:nvSpPr>
          <p:spPr bwMode="auto">
            <a:xfrm>
              <a:off x="1842" y="1947"/>
              <a:ext cx="139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dirty="0">
                  <a:solidFill>
                    <a:srgbClr val="0000CC"/>
                  </a:solidFill>
                  <a:latin typeface=".VnTime" pitchFamily="34" charset="0"/>
                </a:rPr>
                <a:t>N</a:t>
              </a:r>
              <a:endParaRPr lang="en-US" sz="1800" dirty="0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54642" name="Text Box 18"/>
            <p:cNvSpPr txBox="1">
              <a:spLocks noChangeArrowheads="1"/>
            </p:cNvSpPr>
            <p:nvPr/>
          </p:nvSpPr>
          <p:spPr bwMode="auto">
            <a:xfrm>
              <a:off x="1420" y="1833"/>
              <a:ext cx="42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400" dirty="0">
                  <a:latin typeface=".VnTime" pitchFamily="34" charset="0"/>
                </a:rPr>
                <a:t>=</a:t>
              </a:r>
            </a:p>
          </p:txBody>
        </p:sp>
        <p:sp>
          <p:nvSpPr>
            <p:cNvPr id="154643" name="Line 19"/>
            <p:cNvSpPr>
              <a:spLocks noChangeShapeType="1"/>
            </p:cNvSpPr>
            <p:nvPr/>
          </p:nvSpPr>
          <p:spPr bwMode="auto">
            <a:xfrm>
              <a:off x="1618" y="1963"/>
              <a:ext cx="190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646" name="Rectangle 22"/>
          <p:cNvSpPr>
            <a:spLocks noChangeArrowheads="1"/>
          </p:cNvSpPr>
          <p:nvPr/>
        </p:nvSpPr>
        <p:spPr bwMode="auto">
          <a:xfrm>
            <a:off x="1188030" y="5438775"/>
            <a:ext cx="7772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 err="1">
                <a:latin typeface=".VnTime" pitchFamily="34" charset="0"/>
              </a:rPr>
              <a:t>Trong</a:t>
            </a:r>
            <a:r>
              <a:rPr lang="en-US" sz="2000" dirty="0">
                <a:latin typeface=".VnTime" pitchFamily="34" charset="0"/>
              </a:rPr>
              <a:t> ®ã: 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kh¸c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nhau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dÊu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hiÖu</a:t>
            </a:r>
            <a:r>
              <a:rPr lang="en-US" sz="2000" dirty="0">
                <a:latin typeface=".VnTime" pitchFamily="34" charset="0"/>
              </a:rPr>
              <a:t>.</a:t>
            </a:r>
          </a:p>
          <a:p>
            <a:r>
              <a:rPr lang="en-US" sz="2000" dirty="0">
                <a:latin typeface=".VnTime" pitchFamily="34" charset="0"/>
              </a:rPr>
              <a:t>                                  lµ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tÇn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sè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smtClean="0">
                <a:latin typeface=".VnTime" pitchFamily="34" charset="0"/>
              </a:rPr>
              <a:t>t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000" smtClean="0">
                <a:latin typeface=".VnTime" pitchFamily="34" charset="0"/>
              </a:rPr>
              <a:t>¬ng</a:t>
            </a:r>
            <a:r>
              <a:rPr lang="en-US" sz="2000" dirty="0" smtClean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øng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cña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r>
              <a:rPr lang="en-US" sz="2000" dirty="0">
                <a:latin typeface=".VnTime" pitchFamily="34" charset="0"/>
              </a:rPr>
              <a:t> ®ã.</a:t>
            </a:r>
          </a:p>
          <a:p>
            <a:r>
              <a:rPr lang="en-US" sz="2000" dirty="0">
                <a:latin typeface=".VnTime" pitchFamily="34" charset="0"/>
              </a:rPr>
              <a:t>N: </a:t>
            </a:r>
            <a:r>
              <a:rPr lang="en-US" sz="2000" dirty="0" err="1">
                <a:latin typeface=".VnTime" pitchFamily="34" charset="0"/>
              </a:rPr>
              <a:t>sè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c¸c</a:t>
            </a:r>
            <a:r>
              <a:rPr lang="en-US" sz="2000" dirty="0">
                <a:latin typeface=".VnTime" pitchFamily="34" charset="0"/>
              </a:rPr>
              <a:t> </a:t>
            </a:r>
            <a:r>
              <a:rPr lang="en-US" sz="2000" dirty="0" err="1">
                <a:latin typeface=".VnTime" pitchFamily="34" charset="0"/>
              </a:rPr>
              <a:t>gi</a:t>
            </a:r>
            <a:r>
              <a:rPr lang="en-US" sz="2000" dirty="0">
                <a:latin typeface=".VnTime" pitchFamily="34" charset="0"/>
              </a:rPr>
              <a:t>¸ </a:t>
            </a:r>
            <a:r>
              <a:rPr lang="en-US" sz="2000" dirty="0" err="1">
                <a:latin typeface=".VnTime" pitchFamily="34" charset="0"/>
              </a:rPr>
              <a:t>trÞ</a:t>
            </a:r>
            <a:endParaRPr lang="en-US" sz="2000" dirty="0">
              <a:latin typeface=".VnTime" pitchFamily="34" charset="0"/>
            </a:endParaRPr>
          </a:p>
        </p:txBody>
      </p:sp>
      <p:graphicFrame>
        <p:nvGraphicFramePr>
          <p:cNvPr id="154660" name="Object 3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057400" y="5638800"/>
          <a:ext cx="1219200" cy="400050"/>
        </p:xfrm>
        <a:graphic>
          <a:graphicData uri="http://schemas.openxmlformats.org/presentationml/2006/ole">
            <p:oleObj spid="_x0000_s10304" name="Equation" r:id="rId5" imgW="698500" imgH="228600" progId="Equation.DSMT4">
              <p:embed/>
            </p:oleObj>
          </a:graphicData>
        </a:graphic>
      </p:graphicFrame>
      <p:graphicFrame>
        <p:nvGraphicFramePr>
          <p:cNvPr id="15466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51182744"/>
              </p:ext>
            </p:extLst>
          </p:nvPr>
        </p:nvGraphicFramePr>
        <p:xfrm>
          <a:off x="4697122" y="4274130"/>
          <a:ext cx="290513" cy="331788"/>
        </p:xfrm>
        <a:graphic>
          <a:graphicData uri="http://schemas.openxmlformats.org/presentationml/2006/ole">
            <p:oleObj spid="_x0000_s10305" name="Equation" r:id="rId6" imgW="177569" imgH="202936" progId="Equation.DSMT4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7026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5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54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4" grpId="0"/>
      <p:bldP spid="154635" grpId="0"/>
      <p:bldP spid="154636" grpId="0"/>
      <p:bldP spid="154637" grpId="0"/>
      <p:bldP spid="1546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571500"/>
          </a:xfrm>
          <a:noFill/>
        </p:spPr>
        <p:txBody>
          <a:bodyPr>
            <a:normAutofit fontScale="90000"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4000" b="1" u="sng" dirty="0" smtClean="0">
                <a:solidFill>
                  <a:srgbClr val="00CC00"/>
                </a:solidFill>
                <a:latin typeface=".VnTime" panose="020B7200000000000000" pitchFamily="34" charset="0"/>
              </a:rPr>
              <a:t>II) </a:t>
            </a:r>
            <a:r>
              <a:rPr lang="en-US" altLang="en-US" sz="4000" b="1" u="sng" dirty="0" err="1" smtClean="0">
                <a:solidFill>
                  <a:srgbClr val="00CC00"/>
                </a:solidFill>
                <a:latin typeface=".VnTime" panose="020B7200000000000000" pitchFamily="34" charset="0"/>
              </a:rPr>
              <a:t>Bµi</a:t>
            </a:r>
            <a:r>
              <a:rPr lang="en-US" altLang="en-US" sz="4000" b="1" u="sng" dirty="0" smtClean="0">
                <a:solidFill>
                  <a:srgbClr val="00CC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4000" b="1" u="sng" dirty="0" err="1" smtClean="0">
                <a:solidFill>
                  <a:srgbClr val="00CC00"/>
                </a:solidFill>
                <a:latin typeface=".VnTime" panose="020B7200000000000000" pitchFamily="34" charset="0"/>
              </a:rPr>
              <a:t>luyện</a:t>
            </a:r>
            <a:r>
              <a:rPr lang="en-US" altLang="en-US" sz="4000" dirty="0" smtClean="0"/>
              <a:t> </a:t>
            </a:r>
          </a:p>
        </p:txBody>
      </p:sp>
      <p:sp>
        <p:nvSpPr>
          <p:cNvPr id="32773" name="Text Box 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609600"/>
            <a:ext cx="8382000" cy="6858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u="sng" dirty="0" err="1" smtClean="0">
                <a:solidFill>
                  <a:srgbClr val="FF0000"/>
                </a:solidFill>
                <a:latin typeface=".VnTime" panose="020B7200000000000000" pitchFamily="34" charset="0"/>
              </a:rPr>
              <a:t>Bài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.VnTime" panose="020B7200000000000000" pitchFamily="34" charset="0"/>
              </a:rPr>
              <a:t> 1: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§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iÓm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kiÓm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tra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45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phót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m«n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to¸n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cña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líp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7Avµ 7B ®­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îc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ghi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 l¹i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nh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­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sau</a:t>
            </a:r>
            <a:endParaRPr lang="en-US" altLang="en-US" sz="2400" b="1" dirty="0" smtClean="0">
              <a:latin typeface=".VnTime" panose="020B7200000000000000" pitchFamily="34" charset="0"/>
            </a:endParaRPr>
          </a:p>
        </p:txBody>
      </p:sp>
      <p:graphicFrame>
        <p:nvGraphicFramePr>
          <p:cNvPr id="32921" name="Group 153"/>
          <p:cNvGraphicFramePr>
            <a:graphicFrameLocks noGrp="1"/>
          </p:cNvGraphicFramePr>
          <p:nvPr>
            <p:ph sz="quarter" idx="3"/>
          </p:nvPr>
        </p:nvGraphicFramePr>
        <p:xfrm>
          <a:off x="4419600" y="4267200"/>
          <a:ext cx="3962400" cy="1981200"/>
        </p:xfrm>
        <a:graphic>
          <a:graphicData uri="http://schemas.openxmlformats.org/drawingml/2006/table">
            <a:tbl>
              <a:tblPr/>
              <a:tblGrid>
                <a:gridCol w="2214563"/>
                <a:gridCol w="1747837"/>
              </a:tblGrid>
              <a:tr h="1981200">
                <a:tc>
                  <a:txBody>
                    <a:bodyPr/>
                    <a:lstStyle>
                      <a:lvl1pPr marL="533400" indent="-5334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914400" indent="-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295400" indent="-3810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7145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171700" indent="-3429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6289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30861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5433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400050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1/ ®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iÓm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kiÓm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tra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2/    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häc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sinh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3/      45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4/     9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®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iÓm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kiÓm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tra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häc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sinh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19200" y="762000"/>
            <a:ext cx="6324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             Líp 7A (B¶ng1)                             Líp  7B (B¶ng 2)</a:t>
            </a: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0" y="3200400"/>
            <a:ext cx="868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2843" name="Text Box 75"/>
          <p:cNvSpPr txBox="1">
            <a:spLocks noChangeArrowheads="1"/>
          </p:cNvSpPr>
          <p:nvPr/>
        </p:nvSpPr>
        <p:spPr bwMode="auto">
          <a:xfrm>
            <a:off x="457200" y="3733800"/>
            <a:ext cx="434340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3399"/>
                </a:solidFill>
                <a:latin typeface=".VnTime" panose="020B7200000000000000" pitchFamily="34" charset="0"/>
              </a:rPr>
              <a:t>C©u 1:§iÒn néi dung thÝch hîp vµo dÊu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DÊu hiÖu ®iÒu tra lµ …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§¬n vÞ ®iÒu tra……….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Sè c¸c gi¸ trÞ cña dÊu hiªu………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chemeClr val="tx2"/>
                </a:solidFill>
                <a:latin typeface=".VnTime" panose="020B7200000000000000" pitchFamily="34" charset="0"/>
              </a:rPr>
              <a:t> C¸c gi¸ trÞ kh¸c nhau cña dÊu hiÖu ………..</a:t>
            </a:r>
          </a:p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2" name="Text Box 77"/>
          <p:cNvSpPr txBox="1">
            <a:spLocks noChangeArrowheads="1"/>
          </p:cNvSpPr>
          <p:nvPr/>
        </p:nvSpPr>
        <p:spPr bwMode="auto">
          <a:xfrm>
            <a:off x="2133600" y="48768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3" name="Text Box 78"/>
          <p:cNvSpPr txBox="1">
            <a:spLocks noChangeArrowheads="1"/>
          </p:cNvSpPr>
          <p:nvPr/>
        </p:nvSpPr>
        <p:spPr bwMode="auto">
          <a:xfrm>
            <a:off x="2286000" y="5791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4" name="Text Box 79"/>
          <p:cNvSpPr txBox="1">
            <a:spLocks noChangeArrowheads="1"/>
          </p:cNvSpPr>
          <p:nvPr/>
        </p:nvSpPr>
        <p:spPr bwMode="auto">
          <a:xfrm>
            <a:off x="3124200" y="5410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8205" name="Text Box 82"/>
          <p:cNvSpPr txBox="1">
            <a:spLocks noChangeArrowheads="1"/>
          </p:cNvSpPr>
          <p:nvPr/>
        </p:nvSpPr>
        <p:spPr bwMode="auto">
          <a:xfrm>
            <a:off x="6629400" y="46482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tx2"/>
              </a:solidFill>
              <a:latin typeface=".VnTime" panose="020B7200000000000000" pitchFamily="34" charset="0"/>
            </a:endParaRPr>
          </a:p>
        </p:txBody>
      </p:sp>
      <p:sp>
        <p:nvSpPr>
          <p:cNvPr id="32914" name="Line 146"/>
          <p:cNvSpPr>
            <a:spLocks noChangeShapeType="1"/>
          </p:cNvSpPr>
          <p:nvPr/>
        </p:nvSpPr>
        <p:spPr bwMode="auto">
          <a:xfrm flipH="1">
            <a:off x="6629400" y="41148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50284" name="Group 1132"/>
          <p:cNvGraphicFramePr>
            <a:graphicFrameLocks noGrp="1"/>
          </p:cNvGraphicFramePr>
          <p:nvPr/>
        </p:nvGraphicFramePr>
        <p:xfrm>
          <a:off x="152400" y="1752600"/>
          <a:ext cx="4648200" cy="1981200"/>
        </p:xfrm>
        <a:graphic>
          <a:graphicData uri="http://schemas.openxmlformats.org/drawingml/2006/table">
            <a:tbl>
              <a:tblPr/>
              <a:tblGrid>
                <a:gridCol w="387350"/>
                <a:gridCol w="484189"/>
                <a:gridCol w="387350"/>
                <a:gridCol w="484186"/>
                <a:gridCol w="484189"/>
                <a:gridCol w="581025"/>
                <a:gridCol w="484186"/>
                <a:gridCol w="677864"/>
                <a:gridCol w="677861"/>
              </a:tblGrid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718" name="Group 950"/>
          <p:cNvGraphicFramePr>
            <a:graphicFrameLocks noGrp="1"/>
          </p:cNvGraphicFramePr>
          <p:nvPr>
            <p:ph sz="quarter" idx="2"/>
          </p:nvPr>
        </p:nvGraphicFramePr>
        <p:xfrm>
          <a:off x="4800600" y="1676400"/>
          <a:ext cx="4191000" cy="1752601"/>
        </p:xfrm>
        <a:graphic>
          <a:graphicData uri="http://schemas.openxmlformats.org/drawingml/2006/table">
            <a:tbl>
              <a:tblPr/>
              <a:tblGrid>
                <a:gridCol w="279400"/>
                <a:gridCol w="444500"/>
                <a:gridCol w="355600"/>
                <a:gridCol w="444500"/>
                <a:gridCol w="444500"/>
                <a:gridCol w="533400"/>
                <a:gridCol w="444500"/>
                <a:gridCol w="622300"/>
                <a:gridCol w="622300"/>
              </a:tblGrid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0219" name="Group 1067"/>
          <p:cNvGraphicFramePr>
            <a:graphicFrameLocks noGrp="1"/>
          </p:cNvGraphicFramePr>
          <p:nvPr/>
        </p:nvGraphicFramePr>
        <p:xfrm>
          <a:off x="4876800" y="1752600"/>
          <a:ext cx="3962400" cy="2285920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  <a:gridCol w="495300"/>
              </a:tblGrid>
              <a:tr h="3352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1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5712" marB="4571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86" name="Text Box 1134"/>
          <p:cNvSpPr txBox="1">
            <a:spLocks noChangeArrowheads="1"/>
          </p:cNvSpPr>
          <p:nvPr/>
        </p:nvSpPr>
        <p:spPr bwMode="auto">
          <a:xfrm>
            <a:off x="457200" y="4267200"/>
            <a:ext cx="853440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C©u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2: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LËp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b¶ng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t©n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sè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?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Dùng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.VnTime" panose="020B7200000000000000" pitchFamily="34" charset="0"/>
              </a:rPr>
              <a:t>biÓu</a:t>
            </a:r>
            <a:r>
              <a:rPr lang="en-US" altLang="en-US" dirty="0">
                <a:solidFill>
                  <a:schemeClr val="tx2"/>
                </a:solidFill>
                <a:latin typeface=".VnTime" panose="020B7200000000000000" pitchFamily="34" charset="0"/>
              </a:rPr>
              <a:t> ®å ®o¹n th¼ng ?</a:t>
            </a:r>
          </a:p>
        </p:txBody>
      </p:sp>
    </p:spTree>
    <p:extLst>
      <p:ext uri="{BB962C8B-B14F-4D97-AF65-F5344CB8AC3E}">
        <p14:creationId xmlns="" xmlns:p14="http://schemas.microsoft.com/office/powerpoint/2010/main" val="176965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329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329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32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32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0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2774" grpId="0"/>
      <p:bldP spid="32843" grpId="0"/>
      <p:bldP spid="32843" grpId="1"/>
      <p:bldP spid="32914" grpId="0" animBg="1"/>
      <p:bldP spid="32914" grpId="1" animBg="1"/>
      <p:bldP spid="502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89&quot;/&gt;&lt;/object&gt;&lt;object type=&quot;3&quot; unique_id=&quot;10006&quot;&gt;&lt;property id=&quot;20148&quot; value=&quot;5&quot;/&gt;&lt;property id=&quot;20300&quot; value=&quot;Slide 4&quot;/&gt;&lt;property id=&quot;20307&quot; value=&quot;263&quot;/&gt;&lt;/object&gt;&lt;object type=&quot;3&quot; unique_id=&quot;10007&quot;&gt;&lt;property id=&quot;20148&quot; value=&quot;5&quot;/&gt;&lt;property id=&quot;20300&quot; value=&quot;Slide 5&quot;/&gt;&lt;property id=&quot;20307&quot; value=&quot;270&quot;/&gt;&lt;/object&gt;&lt;object type=&quot;3&quot; unique_id=&quot;10008&quot;&gt;&lt;property id=&quot;20148&quot; value=&quot;5&quot;/&gt;&lt;property id=&quot;20300&quot; value=&quot;Slide 6&quot;/&gt;&lt;property id=&quot;20307&quot; value=&quot;271&quot;/&gt;&lt;/object&gt;&lt;object type=&quot;3&quot; unique_id=&quot;10009&quot;&gt;&lt;property id=&quot;20148&quot; value=&quot;5&quot;/&gt;&lt;property id=&quot;20300&quot; value=&quot;Slide 7&quot;/&gt;&lt;property id=&quot;20307&quot; value=&quot;272&quot;/&gt;&lt;/object&gt;&lt;object type=&quot;3&quot; unique_id=&quot;10010&quot;&gt;&lt;property id=&quot;20148&quot; value=&quot;5&quot;/&gt;&lt;property id=&quot;20300&quot; value=&quot;Slide 8&quot;/&gt;&lt;property id=&quot;20307&quot; value=&quot;285&quot;/&gt;&lt;/object&gt;&lt;object type=&quot;3&quot; unique_id=&quot;10012&quot;&gt;&lt;property id=&quot;20148&quot; value=&quot;5&quot;/&gt;&lt;property id=&quot;20300&quot; value=&quot;Slide 9 - &amp;quot;II) Bµi luyện &amp;quot;&quot;/&gt;&lt;property id=&quot;20307&quot; value=&quot;291&quot;/&gt;&lt;/object&gt;&lt;object type=&quot;3&quot; unique_id=&quot;10015&quot;&gt;&lt;property id=&quot;20148&quot; value=&quot;5&quot;/&gt;&lt;property id=&quot;20300&quot; value=&quot;Slide 13&quot;/&gt;&lt;property id=&quot;20307&quot; value=&quot;280&quot;/&gt;&lt;/object&gt;&lt;object type=&quot;3&quot; unique_id=&quot;10062&quot;&gt;&lt;property id=&quot;20148&quot; value=&quot;5&quot;/&gt;&lt;property id=&quot;20300&quot; value=&quot;Slide 3&quot;/&gt;&lt;property id=&quot;20307&quot; value=&quot;294&quot;/&gt;&lt;/object&gt;&lt;object type=&quot;3&quot; unique_id=&quot;10063&quot;&gt;&lt;property id=&quot;20148&quot; value=&quot;5&quot;/&gt;&lt;property id=&quot;20300&quot; value=&quot;Slide 10&quot;/&gt;&lt;property id=&quot;20307&quot; value=&quot;296&quot;/&gt;&lt;/object&gt;&lt;object type=&quot;3&quot; unique_id=&quot;10088&quot;&gt;&lt;property id=&quot;20148&quot; value=&quot;5&quot;/&gt;&lt;property id=&quot;20300&quot; value=&quot;Slide 11&quot;/&gt;&lt;property id=&quot;20307&quot; value=&quot;297&quot;/&gt;&lt;/object&gt;&lt;object type=&quot;3&quot; unique_id=&quot;10089&quot;&gt;&lt;property id=&quot;20148&quot; value=&quot;5&quot;/&gt;&lt;property id=&quot;20300&quot; value=&quot;Slide 12&quot;/&gt;&lt;property id=&quot;20307&quot; value=&quot;298&quot;/&gt;&lt;/object&gt;&lt;object type=&quot;3&quot; unique_id=&quot;10104&quot;&gt;&lt;property id=&quot;20148&quot; value=&quot;5&quot;/&gt;&lt;property id=&quot;20300&quot; value=&quot;Slide 1&quot;/&gt;&lt;property id=&quot;20307&quot; value=&quot;29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1239</Words>
  <Application>Microsoft Office PowerPoint</Application>
  <PresentationFormat>On-screen Show (4:3)</PresentationFormat>
  <Paragraphs>444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II) Bµi luyện 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Asus</cp:lastModifiedBy>
  <cp:revision>50</cp:revision>
  <dcterms:created xsi:type="dcterms:W3CDTF">2016-02-17T14:41:23Z</dcterms:created>
  <dcterms:modified xsi:type="dcterms:W3CDTF">2019-04-02T09:12:32Z</dcterms:modified>
</cp:coreProperties>
</file>